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Open Sauce" charset="1" panose="000005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9.png" Type="http://schemas.openxmlformats.org/officeDocument/2006/relationships/image"/><Relationship Id="rId6" Target="https://github.com/Amrampro/ai-optimised-farming.git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97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2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88" r="0" b="-6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134475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973997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7424" y="768371"/>
            <a:ext cx="3414101" cy="1520566"/>
          </a:xfrm>
          <a:custGeom>
            <a:avLst/>
            <a:gdLst/>
            <a:ahLst/>
            <a:cxnLst/>
            <a:rect r="r" b="b" t="t" l="l"/>
            <a:pathLst>
              <a:path h="1520566" w="3414101">
                <a:moveTo>
                  <a:pt x="0" y="0"/>
                </a:moveTo>
                <a:lnTo>
                  <a:pt x="3414102" y="0"/>
                </a:lnTo>
                <a:lnTo>
                  <a:pt x="3414102" y="1520566"/>
                </a:lnTo>
                <a:lnTo>
                  <a:pt x="0" y="152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93915"/>
            <a:ext cx="16230600" cy="347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b="true" sz="4876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OPTIMISATION DE LA PRODUCTION AGRICOLE EN AFRIQUE CENTRALE AVEC L’AIDE DE L’INTELLIGENCE ARTIFICIELLE : CAS DE PRODUCTION DU MAÏS, HARICOT ET ARACHIDE AU CAMEROUN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4699" y="8246770"/>
            <a:ext cx="108386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GOULMEMEI BASSIME AMRAM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4224" y="8896350"/>
            <a:ext cx="108386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2024 - 2025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56725"/>
            <a:ext cx="16230600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PLATEFORME FIELDGENIUS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7874918">
            <a:off x="15190124" y="-1211274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56823">
            <a:off x="15148064" y="1902279"/>
            <a:ext cx="897453" cy="1785977"/>
          </a:xfrm>
          <a:custGeom>
            <a:avLst/>
            <a:gdLst/>
            <a:ahLst/>
            <a:cxnLst/>
            <a:rect r="r" b="b" t="t" l="l"/>
            <a:pathLst>
              <a:path h="1785977" w="897453">
                <a:moveTo>
                  <a:pt x="0" y="0"/>
                </a:moveTo>
                <a:lnTo>
                  <a:pt x="897453" y="0"/>
                </a:lnTo>
                <a:lnTo>
                  <a:pt x="897453" y="1785976"/>
                </a:lnTo>
                <a:lnTo>
                  <a:pt x="0" y="178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824847">
            <a:off x="13537927" y="14302"/>
            <a:ext cx="1345346" cy="705466"/>
          </a:xfrm>
          <a:custGeom>
            <a:avLst/>
            <a:gdLst/>
            <a:ahLst/>
            <a:cxnLst/>
            <a:rect r="r" b="b" t="t" l="l"/>
            <a:pathLst>
              <a:path h="705466" w="1345346">
                <a:moveTo>
                  <a:pt x="0" y="0"/>
                </a:moveTo>
                <a:lnTo>
                  <a:pt x="1345346" y="0"/>
                </a:lnTo>
                <a:lnTo>
                  <a:pt x="1345346" y="705466"/>
                </a:lnTo>
                <a:lnTo>
                  <a:pt x="0" y="705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8373" y="3763722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36775"/>
            <a:ext cx="7109673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999" spc="-116" b="tru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Résultat : interface simple, responsive, accessible à tous</a:t>
            </a:r>
          </a:p>
          <a:p>
            <a:pPr algn="l" marL="0" indent="0" lvl="0">
              <a:lnSpc>
                <a:spcPts val="3269"/>
              </a:lnSpc>
              <a:spcBef>
                <a:spcPct val="0"/>
              </a:spcBef>
            </a:pPr>
            <a:r>
              <a:rPr lang="en-US" b="true" sz="2999" spc="-116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40134"/>
            <a:ext cx="5656720" cy="30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en PHP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Fr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ontend en HTML/CSS avec Bootstrap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Intégration du modèle IA via script Python</a:t>
            </a:r>
          </a:p>
          <a:p>
            <a:pPr algn="l">
              <a:lnSpc>
                <a:spcPts val="305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980740" y="4682138"/>
            <a:ext cx="6677338" cy="3915658"/>
          </a:xfrm>
          <a:custGeom>
            <a:avLst/>
            <a:gdLst/>
            <a:ahLst/>
            <a:cxnLst/>
            <a:rect r="r" b="b" t="t" l="l"/>
            <a:pathLst>
              <a:path h="3915658" w="6677338">
                <a:moveTo>
                  <a:pt x="0" y="0"/>
                </a:moveTo>
                <a:lnTo>
                  <a:pt x="6677338" y="0"/>
                </a:lnTo>
                <a:lnTo>
                  <a:pt x="6677338" y="3915658"/>
                </a:lnTo>
                <a:lnTo>
                  <a:pt x="0" y="391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5" t="-3946" r="-2095" b="-13641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947689"/>
            <a:ext cx="8438331" cy="19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Maï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s : R² = 0.53 | RMSE = 1.718 | MAE = 1.380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Haricot : R² = 0.58 | RMSE = 1.129 | MAE = 0.892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Arachid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e : R² = 0.66 | RMSE = 0.755 | MAE = 0.587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873294">
            <a:off x="15190124" y="-1737978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04279"/>
            <a:ext cx="14530457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ÉVALUATION DES PERFORMANCES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15680"/>
            <a:ext cx="7109673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799" spc="-109" b="true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Bonne corrélation avec les retours d’agriculteurs expérimentés</a:t>
            </a:r>
          </a:p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03846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10</a:t>
            </a:r>
            <a:r>
              <a:rPr lang="en-US" b="true" sz="3299" spc="-128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testeurs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268380"/>
            <a:ext cx="8801734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Citation :</a:t>
            </a: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« Cette plateforme m’a permis de réduire mes dépenses en semences. » — Motos Daniel (Ngaoundéré - Cameroun)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045753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b="true" sz="3299" spc="-128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etours positifs sur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06204"/>
            <a:ext cx="7109673" cy="13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Fac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ilité d’utilisation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Gain de temps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Fiabilité des recommandations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46816"/>
            <a:ext cx="7109673" cy="46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ollecte via Google Form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56725"/>
            <a:ext cx="16230600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RETOURS D’EXPÉRIENCE UTILISATEURS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096908" y="8429309"/>
            <a:ext cx="3125608" cy="3444196"/>
          </a:xfrm>
          <a:custGeom>
            <a:avLst/>
            <a:gdLst/>
            <a:ahLst/>
            <a:cxnLst/>
            <a:rect r="r" b="b" t="t" l="l"/>
            <a:pathLst>
              <a:path h="3444196" w="3125608">
                <a:moveTo>
                  <a:pt x="0" y="0"/>
                </a:moveTo>
                <a:lnTo>
                  <a:pt x="3125608" y="0"/>
                </a:lnTo>
                <a:lnTo>
                  <a:pt x="3125608" y="3444196"/>
                </a:lnTo>
                <a:lnTo>
                  <a:pt x="0" y="34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874918">
            <a:off x="15190124" y="-1211274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056823">
            <a:off x="15148064" y="1902279"/>
            <a:ext cx="897453" cy="1785977"/>
          </a:xfrm>
          <a:custGeom>
            <a:avLst/>
            <a:gdLst/>
            <a:ahLst/>
            <a:cxnLst/>
            <a:rect r="r" b="b" t="t" l="l"/>
            <a:pathLst>
              <a:path h="1785977" w="897453">
                <a:moveTo>
                  <a:pt x="0" y="0"/>
                </a:moveTo>
                <a:lnTo>
                  <a:pt x="897453" y="0"/>
                </a:lnTo>
                <a:lnTo>
                  <a:pt x="897453" y="1785976"/>
                </a:lnTo>
                <a:lnTo>
                  <a:pt x="0" y="1785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824847">
            <a:off x="13537927" y="14302"/>
            <a:ext cx="1345346" cy="705466"/>
          </a:xfrm>
          <a:custGeom>
            <a:avLst/>
            <a:gdLst/>
            <a:ahLst/>
            <a:cxnLst/>
            <a:rect r="r" b="b" t="t" l="l"/>
            <a:pathLst>
              <a:path h="705466" w="1345346">
                <a:moveTo>
                  <a:pt x="0" y="0"/>
                </a:moveTo>
                <a:lnTo>
                  <a:pt x="1345346" y="0"/>
                </a:lnTo>
                <a:lnTo>
                  <a:pt x="1345346" y="705466"/>
                </a:lnTo>
                <a:lnTo>
                  <a:pt x="0" y="705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30434" y="4176571"/>
            <a:ext cx="6677338" cy="3767959"/>
          </a:xfrm>
          <a:custGeom>
            <a:avLst/>
            <a:gdLst/>
            <a:ahLst/>
            <a:cxnLst/>
            <a:rect r="r" b="b" t="t" l="l"/>
            <a:pathLst>
              <a:path h="3767959" w="6677338">
                <a:moveTo>
                  <a:pt x="0" y="0"/>
                </a:moveTo>
                <a:lnTo>
                  <a:pt x="6677339" y="0"/>
                </a:lnTo>
                <a:lnTo>
                  <a:pt x="6677339" y="3767959"/>
                </a:lnTo>
                <a:lnTo>
                  <a:pt x="0" y="3767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" t="0" r="-220" b="0"/>
            </a:stretch>
          </a:blipFill>
          <a:ln w="66675" cap="rnd">
            <a:solidFill>
              <a:srgbClr val="DEFF81"/>
            </a:solidFill>
            <a:prstDash val="solid"/>
            <a:round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947689"/>
            <a:ext cx="7636702" cy="23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 déc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io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n facilitée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Adop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tion rapide par les utilisateurs tests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b="true" sz="2799" spc="-109" strike="noStrike" u="none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</a:t>
            </a:r>
            <a:r>
              <a:rPr lang="en-US" sz="2799" spc="-109" strike="noStrike" u="none">
                <a:solidFill>
                  <a:srgbClr val="DEFF81"/>
                </a:solidFill>
                <a:latin typeface="Poppins"/>
                <a:ea typeface="Poppins"/>
                <a:cs typeface="Poppins"/>
                <a:sym typeface="Poppins"/>
              </a:rPr>
              <a:t>= levier d’amélioration durable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04279"/>
            <a:ext cx="14530457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RÉSULTATS DE LA RECHERCHE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80740" y="4682138"/>
            <a:ext cx="6677338" cy="3915658"/>
          </a:xfrm>
          <a:custGeom>
            <a:avLst/>
            <a:gdLst/>
            <a:ahLst/>
            <a:cxnLst/>
            <a:rect r="r" b="b" t="t" l="l"/>
            <a:pathLst>
              <a:path h="3915658" w="6677338">
                <a:moveTo>
                  <a:pt x="0" y="0"/>
                </a:moveTo>
                <a:lnTo>
                  <a:pt x="6677338" y="0"/>
                </a:lnTo>
                <a:lnTo>
                  <a:pt x="6677338" y="3915658"/>
                </a:lnTo>
                <a:lnTo>
                  <a:pt x="0" y="391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4" t="0" r="-5994" b="0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-9172651">
            <a:off x="15244126" y="-1922805"/>
            <a:ext cx="4584036" cy="5051279"/>
          </a:xfrm>
          <a:custGeom>
            <a:avLst/>
            <a:gdLst/>
            <a:ahLst/>
            <a:cxnLst/>
            <a:rect r="r" b="b" t="t" l="l"/>
            <a:pathLst>
              <a:path h="5051279" w="4584036">
                <a:moveTo>
                  <a:pt x="0" y="0"/>
                </a:moveTo>
                <a:lnTo>
                  <a:pt x="4584036" y="0"/>
                </a:lnTo>
                <a:lnTo>
                  <a:pt x="4584036" y="5051279"/>
                </a:lnTo>
                <a:lnTo>
                  <a:pt x="0" y="5051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94519" y="8204368"/>
            <a:ext cx="3423219" cy="3772142"/>
          </a:xfrm>
          <a:custGeom>
            <a:avLst/>
            <a:gdLst/>
            <a:ahLst/>
            <a:cxnLst/>
            <a:rect r="r" b="b" t="t" l="l"/>
            <a:pathLst>
              <a:path h="3772142" w="3423219">
                <a:moveTo>
                  <a:pt x="0" y="0"/>
                </a:moveTo>
                <a:lnTo>
                  <a:pt x="3423219" y="0"/>
                </a:lnTo>
                <a:lnTo>
                  <a:pt x="3423219" y="3772142"/>
                </a:lnTo>
                <a:lnTo>
                  <a:pt x="0" y="3772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0222" y="4031866"/>
            <a:ext cx="3814852" cy="4114800"/>
          </a:xfrm>
          <a:custGeom>
            <a:avLst/>
            <a:gdLst/>
            <a:ahLst/>
            <a:cxnLst/>
            <a:rect r="r" b="b" t="t" l="l"/>
            <a:pathLst>
              <a:path h="4114800" w="3814852">
                <a:moveTo>
                  <a:pt x="0" y="0"/>
                </a:moveTo>
                <a:lnTo>
                  <a:pt x="3814852" y="0"/>
                </a:lnTo>
                <a:lnTo>
                  <a:pt x="38148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11338">
            <a:off x="-506935" y="7890672"/>
            <a:ext cx="4066889" cy="3375518"/>
          </a:xfrm>
          <a:custGeom>
            <a:avLst/>
            <a:gdLst/>
            <a:ahLst/>
            <a:cxnLst/>
            <a:rect r="r" b="b" t="t" l="l"/>
            <a:pathLst>
              <a:path h="3375518" w="4066889">
                <a:moveTo>
                  <a:pt x="0" y="0"/>
                </a:moveTo>
                <a:lnTo>
                  <a:pt x="4066889" y="0"/>
                </a:lnTo>
                <a:lnTo>
                  <a:pt x="4066889" y="3375518"/>
                </a:lnTo>
                <a:lnTo>
                  <a:pt x="0" y="337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172651">
            <a:off x="14877169" y="-1438519"/>
            <a:ext cx="4309806" cy="4749098"/>
          </a:xfrm>
          <a:custGeom>
            <a:avLst/>
            <a:gdLst/>
            <a:ahLst/>
            <a:cxnLst/>
            <a:rect r="r" b="b" t="t" l="l"/>
            <a:pathLst>
              <a:path h="4749098" w="4309806">
                <a:moveTo>
                  <a:pt x="0" y="0"/>
                </a:moveTo>
                <a:lnTo>
                  <a:pt x="4309806" y="0"/>
                </a:lnTo>
                <a:lnTo>
                  <a:pt x="4309806" y="4749097"/>
                </a:lnTo>
                <a:lnTo>
                  <a:pt x="0" y="4749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02085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56725"/>
            <a:ext cx="11921843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40134"/>
            <a:ext cx="11268124" cy="30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La recherche démontre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que l’intelligence artificielle permet de réduire l’essoufflement d’un cultivateur sur une terre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Les recommandations personnalisées optimisent les semailles et les rendements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Le projet FieldGenius rend l’IA accessible et utile aux agriculteurs camerounais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09938" y="7555608"/>
            <a:ext cx="11268124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b="true" sz="2799" i="true" spc="-109">
                <a:solidFill>
                  <a:srgbClr val="0F740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Le code source est disponible via ce lien :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799" i="true" spc="-109" strike="noStrike" u="sng">
                <a:solidFill>
                  <a:srgbClr val="0F7405"/>
                </a:solidFill>
                <a:latin typeface="Poppins Bold Italics"/>
                <a:ea typeface="Poppins Bold Italics"/>
                <a:cs typeface="Poppins Bold Italics"/>
                <a:sym typeface="Poppins Bold Italics"/>
                <a:hlinkClick r:id="rId6" tooltip="https://github.com/Amrampro/ai-optimised-farming.git"/>
              </a:rPr>
              <a:t>https://github.com/Amrampro/ai-optimised-farming.git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20" r="0" b="-80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4227" y="3166387"/>
            <a:ext cx="13679546" cy="28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2"/>
              </a:lnSpc>
            </a:pPr>
            <a:r>
              <a:rPr lang="en-US" b="true" sz="9699">
                <a:solidFill>
                  <a:srgbClr val="DEFF81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ATTENTION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04227" y="7166931"/>
            <a:ext cx="13679546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b="true" sz="6000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DES QUESTIONS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085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3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21790" y="1524745"/>
            <a:ext cx="7237510" cy="7237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238125" cap="sq">
              <a:solidFill>
                <a:srgbClr val="0B5304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615190"/>
            <a:ext cx="7510464" cy="375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724" spc="-106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portance de l’agriculture dans l’économie camerounaise.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</a:p>
          <a:p>
            <a:pPr algn="l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Difficultés rencontrées par les agriculteurs (épuisement, erreurs de semis, mauvaise planification).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</a:p>
          <a:p>
            <a:pPr algn="l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Besoin d’outils technologiques pour optimiser la production.</a:t>
            </a:r>
          </a:p>
          <a:p>
            <a:pPr algn="l" marL="0" indent="0" lvl="0">
              <a:lnSpc>
                <a:spcPts val="297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638417">
            <a:off x="7279600" y="7184611"/>
            <a:ext cx="5731664" cy="6204778"/>
          </a:xfrm>
          <a:custGeom>
            <a:avLst/>
            <a:gdLst/>
            <a:ahLst/>
            <a:cxnLst/>
            <a:rect r="r" b="b" t="t" l="l"/>
            <a:pathLst>
              <a:path h="6204778" w="5731664">
                <a:moveTo>
                  <a:pt x="0" y="0"/>
                </a:moveTo>
                <a:lnTo>
                  <a:pt x="5731664" y="0"/>
                </a:lnTo>
                <a:lnTo>
                  <a:pt x="5731664" y="6204778"/>
                </a:lnTo>
                <a:lnTo>
                  <a:pt x="0" y="620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874">
            <a:off x="14981820" y="1305203"/>
            <a:ext cx="2143915" cy="1124216"/>
          </a:xfrm>
          <a:custGeom>
            <a:avLst/>
            <a:gdLst/>
            <a:ahLst/>
            <a:cxnLst/>
            <a:rect r="r" b="b" t="t" l="l"/>
            <a:pathLst>
              <a:path h="1124216" w="2143915">
                <a:moveTo>
                  <a:pt x="0" y="0"/>
                </a:moveTo>
                <a:lnTo>
                  <a:pt x="2143915" y="0"/>
                </a:lnTo>
                <a:lnTo>
                  <a:pt x="2143915" y="1124216"/>
                </a:lnTo>
                <a:lnTo>
                  <a:pt x="0" y="112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93338" y="1028700"/>
            <a:ext cx="1094662" cy="2178431"/>
          </a:xfrm>
          <a:custGeom>
            <a:avLst/>
            <a:gdLst/>
            <a:ahLst/>
            <a:cxnLst/>
            <a:rect r="r" b="b" t="t" l="l"/>
            <a:pathLst>
              <a:path h="2178431" w="1094662">
                <a:moveTo>
                  <a:pt x="0" y="0"/>
                </a:moveTo>
                <a:lnTo>
                  <a:pt x="1094662" y="0"/>
                </a:lnTo>
                <a:lnTo>
                  <a:pt x="1094662" y="2178431"/>
                </a:lnTo>
                <a:lnTo>
                  <a:pt x="0" y="217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71525"/>
            <a:ext cx="10470749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CONTEXTE GÉNÉRAL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63670">
            <a:off x="15545290" y="-2601111"/>
            <a:ext cx="4447231" cy="4900530"/>
          </a:xfrm>
          <a:custGeom>
            <a:avLst/>
            <a:gdLst/>
            <a:ahLst/>
            <a:cxnLst/>
            <a:rect r="r" b="b" t="t" l="l"/>
            <a:pathLst>
              <a:path h="4900530" w="4447231">
                <a:moveTo>
                  <a:pt x="0" y="0"/>
                </a:moveTo>
                <a:lnTo>
                  <a:pt x="4447231" y="0"/>
                </a:lnTo>
                <a:lnTo>
                  <a:pt x="4447231" y="4900530"/>
                </a:lnTo>
                <a:lnTo>
                  <a:pt x="0" y="490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58008"/>
            <a:ext cx="8751119" cy="260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0"/>
              </a:lnSpc>
              <a:spcBef>
                <a:spcPct val="0"/>
              </a:spcBef>
            </a:pPr>
          </a:p>
          <a:p>
            <a:pPr algn="just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Constat : Les agriculteurs novices se retrouvent souvent sans accompagnement technique.</a:t>
            </a:r>
          </a:p>
          <a:p>
            <a:pPr algn="just">
              <a:lnSpc>
                <a:spcPts val="2970"/>
              </a:lnSpc>
              <a:spcBef>
                <a:spcPct val="0"/>
              </a:spcBef>
            </a:pPr>
          </a:p>
          <a:p>
            <a:pPr algn="just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Hypothèse : L’intelligence artificielle peut offrir une solution concrète et accessible.</a:t>
            </a:r>
          </a:p>
          <a:p>
            <a:pPr algn="just" marL="0" indent="0" lvl="0">
              <a:lnSpc>
                <a:spcPts val="297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90575"/>
            <a:ext cx="8751119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PROBLÉMATIQUE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1329" y="3719745"/>
            <a:ext cx="13850512" cy="260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i="true" u="sng">
                <a:solidFill>
                  <a:srgbClr val="0F7405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“Est-il possible d’éviter ou de réduire l’essoufflement d’un cultivateur sur une terre ?”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26569"/>
            <a:ext cx="8751119" cy="74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Qu</a:t>
            </a:r>
            <a:r>
              <a:rPr lang="en-US" sz="2724" spc="-106" strike="noStrike" u="none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estion de recherche :</a:t>
            </a:r>
          </a:p>
          <a:p>
            <a:pPr algn="just" marL="0" indent="0" lvl="0">
              <a:lnSpc>
                <a:spcPts val="29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3749" y="8337109"/>
            <a:ext cx="4179033" cy="4523987"/>
          </a:xfrm>
          <a:custGeom>
            <a:avLst/>
            <a:gdLst/>
            <a:ahLst/>
            <a:cxnLst/>
            <a:rect r="r" b="b" t="t" l="l"/>
            <a:pathLst>
              <a:path h="4523987" w="4179033">
                <a:moveTo>
                  <a:pt x="0" y="0"/>
                </a:moveTo>
                <a:lnTo>
                  <a:pt x="4179034" y="0"/>
                </a:lnTo>
                <a:lnTo>
                  <a:pt x="4179034" y="4523988"/>
                </a:lnTo>
                <a:lnTo>
                  <a:pt x="0" y="452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309026">
            <a:off x="15168562" y="-3403927"/>
            <a:ext cx="4181477" cy="5566026"/>
          </a:xfrm>
          <a:custGeom>
            <a:avLst/>
            <a:gdLst/>
            <a:ahLst/>
            <a:cxnLst/>
            <a:rect r="r" b="b" t="t" l="l"/>
            <a:pathLst>
              <a:path h="5566026" w="4181477">
                <a:moveTo>
                  <a:pt x="0" y="0"/>
                </a:moveTo>
                <a:lnTo>
                  <a:pt x="4181476" y="0"/>
                </a:lnTo>
                <a:lnTo>
                  <a:pt x="4181476" y="5566026"/>
                </a:lnTo>
                <a:lnTo>
                  <a:pt x="0" y="556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45495"/>
            <a:ext cx="8115300" cy="346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ontrer que l’IA peut optimiser les pratiques agricoles</a:t>
            </a:r>
          </a:p>
          <a:p>
            <a:pPr algn="l">
              <a:lnSpc>
                <a:spcPts val="3051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051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Créer une plateforme accessible aux agriculteurs novices comme expérimentés</a:t>
            </a:r>
          </a:p>
          <a:p>
            <a:pPr algn="l">
              <a:lnSpc>
                <a:spcPts val="3051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051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Réduire les pertes liées à la mauvaise planification agricole</a:t>
            </a:r>
          </a:p>
          <a:p>
            <a:pPr algn="l" marL="0" indent="0" lvl="0">
              <a:lnSpc>
                <a:spcPts val="305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05383" y="4107761"/>
            <a:ext cx="6677338" cy="3605850"/>
          </a:xfrm>
          <a:custGeom>
            <a:avLst/>
            <a:gdLst/>
            <a:ahLst/>
            <a:cxnLst/>
            <a:rect r="r" b="b" t="t" l="l"/>
            <a:pathLst>
              <a:path h="3605850" w="6677338">
                <a:moveTo>
                  <a:pt x="0" y="0"/>
                </a:moveTo>
                <a:lnTo>
                  <a:pt x="6677339" y="0"/>
                </a:lnTo>
                <a:lnTo>
                  <a:pt x="6677339" y="3605850"/>
                </a:lnTo>
                <a:lnTo>
                  <a:pt x="0" y="3605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" t="-4834" r="-382" b="0"/>
            </a:stretch>
          </a:blipFill>
          <a:ln w="66675" cap="rnd">
            <a:solidFill>
              <a:srgbClr val="0F7405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56725"/>
            <a:ext cx="16230600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 DU PROJET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81962" y="1603349"/>
            <a:ext cx="6677338" cy="3405443"/>
          </a:xfrm>
          <a:custGeom>
            <a:avLst/>
            <a:gdLst/>
            <a:ahLst/>
            <a:cxnLst/>
            <a:rect r="r" b="b" t="t" l="l"/>
            <a:pathLst>
              <a:path h="3405443" w="6677338">
                <a:moveTo>
                  <a:pt x="0" y="0"/>
                </a:moveTo>
                <a:lnTo>
                  <a:pt x="6677338" y="0"/>
                </a:lnTo>
                <a:lnTo>
                  <a:pt x="6677338" y="3405443"/>
                </a:lnTo>
                <a:lnTo>
                  <a:pt x="0" y="340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80" r="0" b="-5080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81962" y="5289844"/>
            <a:ext cx="6677338" cy="3393807"/>
          </a:xfrm>
          <a:custGeom>
            <a:avLst/>
            <a:gdLst/>
            <a:ahLst/>
            <a:cxnLst/>
            <a:rect r="r" b="b" t="t" l="l"/>
            <a:pathLst>
              <a:path h="3393807" w="6677338">
                <a:moveTo>
                  <a:pt x="0" y="0"/>
                </a:moveTo>
                <a:lnTo>
                  <a:pt x="6677338" y="0"/>
                </a:lnTo>
                <a:lnTo>
                  <a:pt x="6677338" y="3393807"/>
                </a:lnTo>
                <a:lnTo>
                  <a:pt x="0" y="339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464" r="0" b="-15464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657604" y="5061395"/>
            <a:ext cx="7486396" cy="270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ntelligence Artificielle (IA)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Régression linéaire multiple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Traitement des données agricoles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Système de recommandations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83039">
            <a:off x="7746355" y="7381361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73294">
            <a:off x="15190124" y="-1737978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04279"/>
            <a:ext cx="8593392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DEFF81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CONCEPTS CLÉS UTILISÉS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99228">
            <a:off x="15617367" y="-2045904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801179"/>
            <a:ext cx="7579129" cy="5678293"/>
          </a:xfrm>
          <a:custGeom>
            <a:avLst/>
            <a:gdLst/>
            <a:ahLst/>
            <a:cxnLst/>
            <a:rect r="r" b="b" t="t" l="l"/>
            <a:pathLst>
              <a:path h="5678293" w="7579129">
                <a:moveTo>
                  <a:pt x="0" y="0"/>
                </a:moveTo>
                <a:lnTo>
                  <a:pt x="7579129" y="0"/>
                </a:lnTo>
                <a:lnTo>
                  <a:pt x="7579129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797384"/>
            <a:ext cx="7109673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</a:t>
            </a: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estionnaire diffusé via Google Form</a:t>
            </a:r>
          </a:p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Données collectées sur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08100"/>
            <a:ext cx="7109673" cy="19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Typ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 de sol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Période de semis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Superficie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Type de culture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Expérience agricole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56725"/>
            <a:ext cx="16230600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COLLECTE DES DONNÉES AGRICOLES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29396" y="8822100"/>
            <a:ext cx="2658793" cy="2929799"/>
          </a:xfrm>
          <a:custGeom>
            <a:avLst/>
            <a:gdLst/>
            <a:ahLst/>
            <a:cxnLst/>
            <a:rect r="r" b="b" t="t" l="l"/>
            <a:pathLst>
              <a:path h="2929799" w="2658793">
                <a:moveTo>
                  <a:pt x="0" y="0"/>
                </a:moveTo>
                <a:lnTo>
                  <a:pt x="2658792" y="0"/>
                </a:lnTo>
                <a:lnTo>
                  <a:pt x="2658792" y="2929800"/>
                </a:lnTo>
                <a:lnTo>
                  <a:pt x="0" y="292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99228">
            <a:off x="15617367" y="-2045904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56725"/>
            <a:ext cx="16230600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COLLECTE DES DONNÉES AGRICOLES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72537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Difficultés rencontrées 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06674"/>
            <a:ext cx="5656720" cy="23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Manqu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 de volonté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Coût de la connexion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Absence de bases de données nationales fiables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53652" y="4221213"/>
            <a:ext cx="6677338" cy="3844724"/>
          </a:xfrm>
          <a:custGeom>
            <a:avLst/>
            <a:gdLst/>
            <a:ahLst/>
            <a:cxnLst/>
            <a:rect r="r" b="b" t="t" l="l"/>
            <a:pathLst>
              <a:path h="3844724" w="6677338">
                <a:moveTo>
                  <a:pt x="0" y="0"/>
                </a:moveTo>
                <a:lnTo>
                  <a:pt x="6677339" y="0"/>
                </a:lnTo>
                <a:lnTo>
                  <a:pt x="6677339" y="3844724"/>
                </a:lnTo>
                <a:lnTo>
                  <a:pt x="0" y="384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2" r="0" b="-1764"/>
            </a:stretch>
          </a:blipFill>
          <a:ln w="66675" cap="rnd">
            <a:solidFill>
              <a:srgbClr val="DEFF81"/>
            </a:soli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980740" y="4947689"/>
            <a:ext cx="6677338" cy="3393807"/>
          </a:xfrm>
          <a:custGeom>
            <a:avLst/>
            <a:gdLst/>
            <a:ahLst/>
            <a:cxnLst/>
            <a:rect r="r" b="b" t="t" l="l"/>
            <a:pathLst>
              <a:path h="3393807" w="6677338">
                <a:moveTo>
                  <a:pt x="0" y="0"/>
                </a:moveTo>
                <a:lnTo>
                  <a:pt x="6677338" y="0"/>
                </a:lnTo>
                <a:lnTo>
                  <a:pt x="6677338" y="3393808"/>
                </a:lnTo>
                <a:lnTo>
                  <a:pt x="0" y="3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43" r="0" b="-15643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5931804"/>
            <a:ext cx="7486396" cy="19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Campa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gnes ciblées Facebook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m de projet accrocheur : </a:t>
            </a:r>
            <a:r>
              <a:rPr lang="en-US" b="true" sz="2799" spc="-109" strike="noStrike" u="non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FieldGenius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Incita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tion avec offre de 500 Mo d’internet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873294">
            <a:off x="15190124" y="-1737978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04279"/>
            <a:ext cx="14530457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STRATÉGIES POUR SURMONTER LES OBSTACLES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40213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Utilisation du cours "Gestion de talents"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256920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Résultat :</a:t>
            </a:r>
            <a:r>
              <a:rPr lang="en-US" b="true" sz="3299" spc="-12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Fort taux de participation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99228">
            <a:off x="15617367" y="-2045904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01179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Dév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eloppement en Python avec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250305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Prédictions sur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62232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</a:t>
            </a:r>
            <a:r>
              <a:rPr lang="en-US" b="true" sz="3299" spc="-128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ndas, NumPy, Scikit-learn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40454"/>
            <a:ext cx="7109673" cy="177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Modèl</a:t>
            </a: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 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: Régression linéaire multiple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Données utilisées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: historiques agricoles + réponses du questionnaire 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Modèle sauvegardé avec </a:t>
            </a: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Joblib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41096"/>
            <a:ext cx="7109673" cy="13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Quantité optimale de semence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Période de semis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Rendement estimé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56725"/>
            <a:ext cx="16230600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DU MODÈLE 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30434" y="4011237"/>
            <a:ext cx="6677338" cy="3767959"/>
          </a:xfrm>
          <a:custGeom>
            <a:avLst/>
            <a:gdLst/>
            <a:ahLst/>
            <a:cxnLst/>
            <a:rect r="r" b="b" t="t" l="l"/>
            <a:pathLst>
              <a:path h="3767959" w="6677338">
                <a:moveTo>
                  <a:pt x="0" y="0"/>
                </a:moveTo>
                <a:lnTo>
                  <a:pt x="6677339" y="0"/>
                </a:lnTo>
                <a:lnTo>
                  <a:pt x="6677339" y="3767959"/>
                </a:lnTo>
                <a:lnTo>
                  <a:pt x="0" y="3767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0" t="-3690" r="-3280" b="0"/>
            </a:stretch>
          </a:blipFill>
          <a:ln w="66675" cap="rnd">
            <a:solidFill>
              <a:srgbClr val="DEFF81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883039">
            <a:off x="6036794" y="7270158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DAGq3tAxsow</dc:identifier>
  <dcterms:modified xsi:type="dcterms:W3CDTF">2011-08-01T06:04:30Z</dcterms:modified>
  <cp:revision>1</cp:revision>
  <dc:title>Présentation FieldGenuis</dc:title>
</cp:coreProperties>
</file>